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9"/>
  </p:notesMasterIdLst>
  <p:handoutMasterIdLst>
    <p:handoutMasterId r:id="rId40"/>
  </p:handoutMasterIdLst>
  <p:sldIdLst>
    <p:sldId id="523" r:id="rId5"/>
    <p:sldId id="320" r:id="rId6"/>
    <p:sldId id="546" r:id="rId7"/>
    <p:sldId id="309" r:id="rId8"/>
    <p:sldId id="313" r:id="rId9"/>
    <p:sldId id="544" r:id="rId10"/>
    <p:sldId id="314" r:id="rId11"/>
    <p:sldId id="327" r:id="rId12"/>
    <p:sldId id="315" r:id="rId13"/>
    <p:sldId id="316" r:id="rId14"/>
    <p:sldId id="317" r:id="rId15"/>
    <p:sldId id="321" r:id="rId16"/>
    <p:sldId id="545" r:id="rId17"/>
    <p:sldId id="531" r:id="rId18"/>
    <p:sldId id="548" r:id="rId19"/>
    <p:sldId id="325" r:id="rId20"/>
    <p:sldId id="326" r:id="rId21"/>
    <p:sldId id="332" r:id="rId22"/>
    <p:sldId id="550" r:id="rId23"/>
    <p:sldId id="323" r:id="rId24"/>
    <p:sldId id="551" r:id="rId25"/>
    <p:sldId id="553" r:id="rId26"/>
    <p:sldId id="333" r:id="rId27"/>
    <p:sldId id="533" r:id="rId28"/>
    <p:sldId id="532" r:id="rId29"/>
    <p:sldId id="534" r:id="rId30"/>
    <p:sldId id="535" r:id="rId31"/>
    <p:sldId id="536" r:id="rId32"/>
    <p:sldId id="537" r:id="rId33"/>
    <p:sldId id="538" r:id="rId34"/>
    <p:sldId id="539" r:id="rId35"/>
    <p:sldId id="540" r:id="rId36"/>
    <p:sldId id="541" r:id="rId37"/>
    <p:sldId id="542" r:id="rId3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91" autoAdjust="0"/>
    <p:restoredTop sz="96405" autoAdjust="0"/>
  </p:normalViewPr>
  <p:slideViewPr>
    <p:cSldViewPr snapToGrid="0" showGuides="1">
      <p:cViewPr varScale="1">
        <p:scale>
          <a:sx n="111" d="100"/>
          <a:sy n="111" d="100"/>
        </p:scale>
        <p:origin x="91" y="20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6/15/2021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6/15/2021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684371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28574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321149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019751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323630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813827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475076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nvie.com/posts/a-successful-git-branching-mode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64252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292317" cy="3521462"/>
          </a:xfrm>
        </p:spPr>
        <p:txBody>
          <a:bodyPr/>
          <a:lstStyle/>
          <a:p>
            <a:r>
              <a:rPr lang="en-US" u="sng" dirty="0"/>
              <a:t>Patricia Grubel</a:t>
            </a:r>
            <a:br>
              <a:rPr lang="en-US" dirty="0"/>
            </a:br>
            <a:r>
              <a:rPr lang="en-US" sz="2000" dirty="0"/>
              <a:t>Los Alamos National Laboratory</a:t>
            </a:r>
          </a:p>
          <a:p>
            <a:pPr>
              <a:spcBef>
                <a:spcPts val="2800"/>
              </a:spcBef>
            </a:pPr>
            <a:r>
              <a:rPr lang="en-US" sz="2000" dirty="0"/>
              <a:t>Better Scientific Software tutorial, ISC, June 2021</a:t>
            </a:r>
          </a:p>
          <a:p>
            <a:pPr>
              <a:spcBef>
                <a:spcPts val="2800"/>
              </a:spcBef>
            </a:pPr>
            <a:r>
              <a:rPr lang="en-US" sz="2000" dirty="0"/>
              <a:t>Contributors: Patricia Grubel (LANL), Rinku K. Gupta (ANL), Jared O’Neal (ANL), James M. </a:t>
            </a:r>
            <a:r>
              <a:rPr lang="en-US" sz="2000" dirty="0" err="1"/>
              <a:t>Willenbring</a:t>
            </a:r>
            <a:r>
              <a:rPr lang="en-US" sz="2000" dirty="0"/>
              <a:t> (SNL)</a:t>
            </a:r>
          </a:p>
          <a:p>
            <a:endParaRPr lang="en-US" dirty="0"/>
          </a:p>
        </p:txBody>
      </p:sp>
      <p:sp>
        <p:nvSpPr>
          <p:cNvPr id="5" name="TextBox 4">
            <a:extLst>
              <a:ext uri="{FF2B5EF4-FFF2-40B4-BE49-F238E27FC236}">
                <a16:creationId xmlns:a16="http://schemas.microsoft.com/office/drawing/2014/main" id="{6C44C913-01E0-4EDB-A13E-CC1676174061}"/>
              </a:ext>
            </a:extLst>
          </p:cNvPr>
          <p:cNvSpPr txBox="1"/>
          <p:nvPr/>
        </p:nvSpPr>
        <p:spPr>
          <a:xfrm>
            <a:off x="10855922" y="5899980"/>
            <a:ext cx="1332903" cy="276999"/>
          </a:xfrm>
          <a:prstGeom prst="rect">
            <a:avLst/>
          </a:prstGeom>
          <a:noFill/>
        </p:spPr>
        <p:txBody>
          <a:bodyPr wrap="square">
            <a:spAutoFit/>
          </a:bodyPr>
          <a:lstStyle/>
          <a:p>
            <a:r>
              <a:rPr lang="en-US" sz="1200" dirty="0"/>
              <a:t>LA-UR-21-25665</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32588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428557"/>
            <a:ext cx="11369809" cy="4047778"/>
          </a:xfrm>
        </p:spPr>
        <p:txBody>
          <a:bodyPr/>
          <a:lstStyle/>
          <a:p>
            <a:r>
              <a:rPr lang="en-US" dirty="0"/>
              <a:t>Review and testing before merge</a:t>
            </a:r>
          </a:p>
          <a:p>
            <a:pPr lvl="1"/>
            <a:r>
              <a:rPr lang="en-US" dirty="0"/>
              <a:t>Alerts others about changes in branch before merge</a:t>
            </a:r>
          </a:p>
          <a:p>
            <a:pPr lvl="1"/>
            <a:r>
              <a:rPr lang="en-US" dirty="0"/>
              <a:t>Discussions ensue with possible follow up commits</a:t>
            </a:r>
          </a:p>
          <a:p>
            <a:pPr lvl="1"/>
            <a:r>
              <a:rPr lang="en-US" dirty="0"/>
              <a:t>Can request reviewer</a:t>
            </a:r>
          </a:p>
          <a:p>
            <a:r>
              <a:rPr lang="en-US" dirty="0"/>
              <a:t>Set policies for merge</a:t>
            </a:r>
          </a:p>
        </p:txBody>
      </p:sp>
    </p:spTree>
    <p:extLst>
      <p:ext uri="{BB962C8B-B14F-4D97-AF65-F5344CB8AC3E}">
        <p14:creationId xmlns:p14="http://schemas.microsoft.com/office/powerpoint/2010/main" val="81076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a:xfrm>
            <a:off x="409507" y="1325880"/>
            <a:ext cx="11369809" cy="4047778"/>
          </a:xfrm>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dirty="0"/>
              <a:t>Git Workflow Models of Different complexity</a:t>
            </a: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pPr marL="0" indent="0">
              <a:buNone/>
            </a:pPr>
            <a:r>
              <a:rPr lang="en-US" b="1" dirty="0"/>
              <a:t>Commonly Known Workflows</a:t>
            </a:r>
          </a:p>
          <a:p>
            <a:r>
              <a:rPr lang="en-US" dirty="0"/>
              <a:t>Git Flow</a:t>
            </a:r>
          </a:p>
          <a:p>
            <a:r>
              <a:rPr lang="en-US" dirty="0" err="1"/>
              <a:t>Github</a:t>
            </a:r>
            <a:r>
              <a:rPr lang="en-US" dirty="0"/>
              <a:t> Flow</a:t>
            </a:r>
          </a:p>
          <a:p>
            <a:r>
              <a:rPr lang="en-US" dirty="0"/>
              <a:t>Gitlab Flow</a:t>
            </a:r>
          </a:p>
          <a:p>
            <a:pPr marL="0" indent="0">
              <a:buNone/>
            </a:pPr>
            <a:endParaRPr lang="en-US" dirty="0"/>
          </a:p>
        </p:txBody>
      </p:sp>
    </p:spTree>
    <p:extLst>
      <p:ext uri="{BB962C8B-B14F-4D97-AF65-F5344CB8AC3E}">
        <p14:creationId xmlns:p14="http://schemas.microsoft.com/office/powerpoint/2010/main" val="40607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Tree>
    <p:extLst>
      <p:ext uri="{BB962C8B-B14F-4D97-AF65-F5344CB8AC3E}">
        <p14:creationId xmlns:p14="http://schemas.microsoft.com/office/powerpoint/2010/main" val="153904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p:txBody>
          <a:bodyPr/>
          <a:lstStyle/>
          <a:p>
            <a:r>
              <a:rPr lang="en-US" dirty="0"/>
              <a:t>Collaboration using Git Workflows for CSE projects</a:t>
            </a:r>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5760" y="868680"/>
            <a:ext cx="11369809" cy="4047778"/>
          </a:xfrm>
        </p:spPr>
        <p:txBody>
          <a:bodyPr/>
          <a:lstStyle/>
          <a:p>
            <a:pPr marL="0" indent="0">
              <a:buNone/>
            </a:pPr>
            <a:endParaRPr lang="en-US" dirty="0"/>
          </a:p>
          <a:p>
            <a:r>
              <a:rPr lang="en-US" dirty="0" err="1"/>
              <a:t>Trilionos</a:t>
            </a:r>
            <a:r>
              <a:rPr lang="en-US" dirty="0"/>
              <a:t> Workflow</a:t>
            </a:r>
          </a:p>
          <a:p>
            <a:r>
              <a:rPr lang="en-US" dirty="0"/>
              <a:t>Open MPI Workflow</a:t>
            </a:r>
          </a:p>
          <a:p>
            <a:r>
              <a:rPr lang="en-US" dirty="0" err="1"/>
              <a:t>Flecsi</a:t>
            </a:r>
            <a:r>
              <a:rPr lang="en-US" dirty="0"/>
              <a:t> Workflow</a:t>
            </a:r>
          </a:p>
          <a:p>
            <a:pPr marL="0" indent="0">
              <a:buNone/>
            </a:pPr>
            <a:endParaRPr lang="en-US" dirty="0"/>
          </a:p>
        </p:txBody>
      </p:sp>
    </p:spTree>
    <p:extLst>
      <p:ext uri="{BB962C8B-B14F-4D97-AF65-F5344CB8AC3E}">
        <p14:creationId xmlns:p14="http://schemas.microsoft.com/office/powerpoint/2010/main" val="64054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David M. Rogers, Better Scientific Software tutorial, in ISC High Performance, online, 2021. DOI: </a:t>
            </a:r>
            <a:r>
              <a:rPr lang="en-US" sz="1600" b="1" dirty="0">
                <a:hlinkClick r:id="rId4"/>
              </a:rPr>
              <a:t>10.6084/m9.figshare.14642520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705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1579893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449948"/>
            <a:ext cx="6359119" cy="5858014"/>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Master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master</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using community-build 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88609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671048" y="415865"/>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Versioning:</a:t>
            </a:r>
          </a:p>
          <a:p>
            <a:pPr marL="0" indent="0">
              <a:buFont typeface="Arial" charset="0"/>
              <a:buNone/>
            </a:pPr>
            <a:r>
              <a:rPr lang="en-US" sz="2000" b="1" dirty="0"/>
              <a:t>Incompatible</a:t>
            </a:r>
            <a:r>
              <a:rPr lang="en-US" sz="2000" dirty="0"/>
              <a:t> - </a:t>
            </a:r>
            <a:r>
              <a:rPr lang="en-US" sz="2000" b="1" dirty="0" err="1"/>
              <a:t>devel</a:t>
            </a:r>
            <a:r>
              <a:rPr lang="en-US" sz="2000" dirty="0"/>
              <a:t> 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5021944" y="3246431"/>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078927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Extra: 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a:xfrm>
            <a:off x="409507" y="1150506"/>
            <a:ext cx="11369809" cy="4047778"/>
          </a:xfrm>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r>
              <a:rPr lang="en-US" dirty="0"/>
              <a:t>Brief explanation of Version Control with Git</a:t>
            </a:r>
          </a:p>
          <a:p>
            <a:r>
              <a:rPr lang="en-US" dirty="0"/>
              <a:t>Git Workflow Mechanisms for Collaboration</a:t>
            </a:r>
          </a:p>
          <a:p>
            <a:pPr lvl="1"/>
            <a:r>
              <a:rPr lang="en-US" dirty="0"/>
              <a:t>Branches</a:t>
            </a:r>
          </a:p>
          <a:p>
            <a:pPr lvl="1"/>
            <a:r>
              <a:rPr lang="en-US" dirty="0"/>
              <a:t>Pull Requests</a:t>
            </a:r>
          </a:p>
          <a:p>
            <a:pPr lvl="1"/>
            <a:r>
              <a:rPr lang="en-US" dirty="0"/>
              <a:t>Forks</a:t>
            </a:r>
          </a:p>
          <a:p>
            <a:r>
              <a:rPr lang="en-US" dirty="0"/>
              <a:t>Exposure to workflows of different complexity</a:t>
            </a:r>
          </a:p>
          <a:p>
            <a:r>
              <a:rPr lang="en-US" dirty="0"/>
              <a:t>Collaboration using Git Workflows for CSE projects</a:t>
            </a:r>
          </a:p>
          <a:p>
            <a:r>
              <a:rPr lang="en-US" dirty="0"/>
              <a:t>What to think about when evaluating different workflows</a:t>
            </a:r>
          </a:p>
          <a:p>
            <a:r>
              <a:rPr lang="en-US" dirty="0"/>
              <a:t>Extra:  Heat Equation Example Workflow</a:t>
            </a:r>
          </a:p>
          <a:p>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87595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pPr marL="0" indent="0">
              <a:buNone/>
            </a:pPr>
            <a:r>
              <a:rPr lang="en-US" dirty="0"/>
              <a:t>Development teams would like to use version control to collaborate productively and ensure correct code.</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409507" y="1210897"/>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
        <p:nvSpPr>
          <p:cNvPr id="4" name="Magnetic Disk 3">
            <a:extLst>
              <a:ext uri="{FF2B5EF4-FFF2-40B4-BE49-F238E27FC236}">
                <a16:creationId xmlns:a16="http://schemas.microsoft.com/office/drawing/2014/main" id="{4003AB91-21BD-E24D-A55D-EF70A605911D}"/>
              </a:ext>
            </a:extLst>
          </p:cNvPr>
          <p:cNvSpPr/>
          <p:nvPr/>
        </p:nvSpPr>
        <p:spPr>
          <a:xfrm>
            <a:off x="9266830" y="2421515"/>
            <a:ext cx="1364776" cy="781334"/>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Magnetic Disk 5">
            <a:extLst>
              <a:ext uri="{FF2B5EF4-FFF2-40B4-BE49-F238E27FC236}">
                <a16:creationId xmlns:a16="http://schemas.microsoft.com/office/drawing/2014/main" id="{6948B375-82F7-7049-B5AA-00116F19D2AA}"/>
              </a:ext>
            </a:extLst>
          </p:cNvPr>
          <p:cNvSpPr/>
          <p:nvPr/>
        </p:nvSpPr>
        <p:spPr>
          <a:xfrm>
            <a:off x="10361076" y="3957190"/>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Magnetic Disk 6">
            <a:extLst>
              <a:ext uri="{FF2B5EF4-FFF2-40B4-BE49-F238E27FC236}">
                <a16:creationId xmlns:a16="http://schemas.microsoft.com/office/drawing/2014/main" id="{0B080F18-0A50-6945-A242-938F83117D61}"/>
              </a:ext>
            </a:extLst>
          </p:cNvPr>
          <p:cNvSpPr/>
          <p:nvPr/>
        </p:nvSpPr>
        <p:spPr>
          <a:xfrm>
            <a:off x="8126797" y="3927485"/>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241ECF81-3A7A-C740-AD38-24DCB01EA86F}"/>
              </a:ext>
            </a:extLst>
          </p:cNvPr>
          <p:cNvCxnSpPr>
            <a:cxnSpLocks/>
            <a:stCxn id="4" idx="3"/>
            <a:endCxn id="6" idx="1"/>
          </p:cNvCxnSpPr>
          <p:nvPr/>
        </p:nvCxnSpPr>
        <p:spPr>
          <a:xfrm>
            <a:off x="9949218" y="3202849"/>
            <a:ext cx="1094246" cy="75434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5EDA98-2981-5145-B0E6-A0276937426D}"/>
              </a:ext>
            </a:extLst>
          </p:cNvPr>
          <p:cNvCxnSpPr>
            <a:cxnSpLocks/>
            <a:stCxn id="7" idx="1"/>
            <a:endCxn id="4" idx="3"/>
          </p:cNvCxnSpPr>
          <p:nvPr/>
        </p:nvCxnSpPr>
        <p:spPr>
          <a:xfrm flipV="1">
            <a:off x="8809185" y="3202849"/>
            <a:ext cx="1140033" cy="72463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E27B72-B0FA-034F-9FF4-D07586E6873D}"/>
              </a:ext>
            </a:extLst>
          </p:cNvPr>
          <p:cNvSpPr txBox="1"/>
          <p:nvPr/>
        </p:nvSpPr>
        <p:spPr>
          <a:xfrm>
            <a:off x="8126797" y="4737991"/>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Alice</a:t>
            </a:r>
          </a:p>
        </p:txBody>
      </p:sp>
      <p:sp>
        <p:nvSpPr>
          <p:cNvPr id="28" name="TextBox 27">
            <a:extLst>
              <a:ext uri="{FF2B5EF4-FFF2-40B4-BE49-F238E27FC236}">
                <a16:creationId xmlns:a16="http://schemas.microsoft.com/office/drawing/2014/main" id="{CCB07D9C-2F79-EC48-83EA-602F4D21A434}"/>
              </a:ext>
            </a:extLst>
          </p:cNvPr>
          <p:cNvSpPr txBox="1"/>
          <p:nvPr/>
        </p:nvSpPr>
        <p:spPr>
          <a:xfrm>
            <a:off x="10361076" y="4771025"/>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Bob</a:t>
            </a:r>
          </a:p>
        </p:txBody>
      </p:sp>
      <p:sp>
        <p:nvSpPr>
          <p:cNvPr id="29" name="TextBox 28">
            <a:extLst>
              <a:ext uri="{FF2B5EF4-FFF2-40B4-BE49-F238E27FC236}">
                <a16:creationId xmlns:a16="http://schemas.microsoft.com/office/drawing/2014/main" id="{A2141202-CAD4-5248-9EE0-0EE8E8CB2373}"/>
              </a:ext>
            </a:extLst>
          </p:cNvPr>
          <p:cNvSpPr txBox="1"/>
          <p:nvPr/>
        </p:nvSpPr>
        <p:spPr>
          <a:xfrm>
            <a:off x="9128533" y="2047382"/>
            <a:ext cx="1641369"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E873-EED9-BF40-A119-57F778917CEC}"/>
              </a:ext>
            </a:extLst>
          </p:cNvPr>
          <p:cNvSpPr>
            <a:spLocks noGrp="1"/>
          </p:cNvSpPr>
          <p:nvPr>
            <p:ph type="title"/>
          </p:nvPr>
        </p:nvSpPr>
        <p:spPr/>
        <p:txBody>
          <a:bodyPr/>
          <a:lstStyle/>
          <a:p>
            <a:r>
              <a:rPr lang="en-US" dirty="0"/>
              <a:t>Git Workflow Mechanisms for Collaboration</a:t>
            </a:r>
          </a:p>
        </p:txBody>
      </p:sp>
      <p:sp>
        <p:nvSpPr>
          <p:cNvPr id="3" name="Content Placeholder 2">
            <a:extLst>
              <a:ext uri="{FF2B5EF4-FFF2-40B4-BE49-F238E27FC236}">
                <a16:creationId xmlns:a16="http://schemas.microsoft.com/office/drawing/2014/main" id="{28795306-D83A-334F-8568-08D11D98E3E4}"/>
              </a:ext>
            </a:extLst>
          </p:cNvPr>
          <p:cNvSpPr>
            <a:spLocks noGrp="1"/>
          </p:cNvSpPr>
          <p:nvPr>
            <p:ph idx="1"/>
          </p:nvPr>
        </p:nvSpPr>
        <p:spPr>
          <a:xfrm>
            <a:off x="409507" y="1325880"/>
            <a:ext cx="11369809" cy="4047778"/>
          </a:xfrm>
        </p:spPr>
        <p:txBody>
          <a:bodyPr/>
          <a:lstStyle/>
          <a:p>
            <a:r>
              <a:rPr lang="en-US" dirty="0"/>
              <a:t>Branches</a:t>
            </a:r>
          </a:p>
          <a:p>
            <a:pPr lvl="1"/>
            <a:r>
              <a:rPr lang="en-US" dirty="0"/>
              <a:t>Enable separate development for features or fixes on the same repo</a:t>
            </a:r>
          </a:p>
          <a:p>
            <a:pPr lvl="1"/>
            <a:r>
              <a:rPr lang="en-US" dirty="0"/>
              <a:t>Enables different types of Workflows</a:t>
            </a:r>
          </a:p>
          <a:p>
            <a:r>
              <a:rPr lang="en-US" dirty="0"/>
              <a:t>Pull Requests</a:t>
            </a:r>
          </a:p>
          <a:p>
            <a:pPr lvl="1"/>
            <a:r>
              <a:rPr lang="en-US" dirty="0"/>
              <a:t>Enables code review and testing before merge</a:t>
            </a:r>
          </a:p>
          <a:p>
            <a:r>
              <a:rPr lang="en-US" dirty="0"/>
              <a:t>Forks</a:t>
            </a:r>
          </a:p>
          <a:p>
            <a:pPr lvl="1"/>
            <a:r>
              <a:rPr lang="en-US" dirty="0"/>
              <a:t>Enables outside contributors that have read access only</a:t>
            </a:r>
          </a:p>
          <a:p>
            <a:pPr lvl="1"/>
            <a:r>
              <a:rPr lang="en-US" dirty="0"/>
              <a:t>Controls on original repo remains with the team</a:t>
            </a:r>
          </a:p>
          <a:p>
            <a:pPr marL="346075" lvl="1" indent="0">
              <a:buNone/>
            </a:pPr>
            <a:endParaRPr lang="en-US" dirty="0"/>
          </a:p>
        </p:txBody>
      </p:sp>
    </p:spTree>
    <p:extLst>
      <p:ext uri="{BB962C8B-B14F-4D97-AF65-F5344CB8AC3E}">
        <p14:creationId xmlns:p14="http://schemas.microsoft.com/office/powerpoint/2010/main" val="248596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4088</TotalTime>
  <Words>2028</Words>
  <Application>Microsoft Office PowerPoint</Application>
  <PresentationFormat>Custom</PresentationFormat>
  <Paragraphs>292</Paragraphs>
  <Slides>34</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Arial Black</vt:lpstr>
      <vt:lpstr>Calibri</vt:lpstr>
      <vt:lpstr>Presentations (Wide Screen)</vt:lpstr>
      <vt:lpstr>Git Workflows</vt:lpstr>
      <vt:lpstr>License, Citation and Acknowledgements</vt:lpstr>
      <vt:lpstr>Content</vt:lpstr>
      <vt:lpstr>Goal</vt:lpstr>
      <vt:lpstr>First Workflow</vt:lpstr>
      <vt:lpstr>Git Workflow Mechanisms for Collaboration</vt:lpstr>
      <vt:lpstr>Branches</vt:lpstr>
      <vt:lpstr>Control Project Branch Complexity</vt:lpstr>
      <vt:lpstr>Feature Branches</vt:lpstr>
      <vt:lpstr>Feature Branch Divergence</vt:lpstr>
      <vt:lpstr>Feature Race Condition</vt:lpstr>
      <vt:lpstr>More Branches</vt:lpstr>
      <vt:lpstr>Pull Requests</vt:lpstr>
      <vt:lpstr>GitHub Forks</vt:lpstr>
      <vt:lpstr>Git Workflow Models of Different complexity    </vt:lpstr>
      <vt:lpstr>Git Flow</vt:lpstr>
      <vt:lpstr>GitHub Flow</vt:lpstr>
      <vt:lpstr>GitLab Flow</vt:lpstr>
      <vt:lpstr>Collaboration using Git Workflows for CSE projects</vt:lpstr>
      <vt:lpstr>Current Trilinos Workflow</vt:lpstr>
      <vt:lpstr>Current Open MPI Workflow </vt:lpstr>
      <vt:lpstr>Current FleCSI Workflow</vt:lpstr>
      <vt:lpstr>Considerations for Choosing a Git Workflow</vt:lpstr>
      <vt:lpstr>Extra: Demo for Heat Equation Example Workflow</vt:lpstr>
      <vt:lpstr>Git Workflow for the Heat Equation Example</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230</cp:revision>
  <cp:lastPrinted>2017-11-02T18:35:01Z</cp:lastPrinted>
  <dcterms:created xsi:type="dcterms:W3CDTF">2018-11-06T17:28:56Z</dcterms:created>
  <dcterms:modified xsi:type="dcterms:W3CDTF">2021-06-16T00:55:02Z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